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0" r:id="rId2"/>
    <p:sldId id="267" r:id="rId3"/>
    <p:sldId id="268" r:id="rId4"/>
    <p:sldId id="269" r:id="rId5"/>
    <p:sldId id="263" r:id="rId6"/>
    <p:sldId id="264" r:id="rId7"/>
    <p:sldId id="271" r:id="rId8"/>
    <p:sldId id="261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9900"/>
    <a:srgbClr val="D69E00"/>
    <a:srgbClr val="FEE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3B2C4-F385-4CD2-B99A-6E8A7E6223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A59B5-021E-4BEE-9B35-6981B4864F2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проекта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1DE96-A69A-403F-9B31-C3BE4D94F746}" type="parTrans" cxnId="{884EB22B-2427-42D3-B9F4-E5BDF559DC58}">
      <dgm:prSet/>
      <dgm:spPr/>
      <dgm:t>
        <a:bodyPr/>
        <a:lstStyle/>
        <a:p>
          <a:endParaRPr lang="ru-RU"/>
        </a:p>
      </dgm:t>
    </dgm:pt>
    <dgm:pt modelId="{FCB2AC39-7358-4A12-92B3-D7F62470373A}" type="sibTrans" cxnId="{884EB22B-2427-42D3-B9F4-E5BDF559DC58}">
      <dgm:prSet/>
      <dgm:spPr/>
      <dgm:t>
        <a:bodyPr/>
        <a:lstStyle/>
        <a:p>
          <a:endParaRPr lang="ru-RU"/>
        </a:p>
      </dgm:t>
    </dgm:pt>
    <dgm:pt modelId="{CDCA7E9B-AA61-48C6-819A-90AE2F893DA1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Совершенствование системы выявления, </a:t>
          </a:r>
          <a:endParaRPr lang="ru-RU" sz="2000" b="0" dirty="0">
            <a:solidFill>
              <a:schemeClr val="accent4">
                <a:lumMod val="75000"/>
              </a:schemeClr>
            </a:solidFill>
          </a:endParaRPr>
        </a:p>
      </dgm:t>
    </dgm:pt>
    <dgm:pt modelId="{3E44E842-9A82-4903-9A27-D7D59F230EEE}" type="parTrans" cxnId="{00A15B50-3777-4650-83EA-F8BFDEAC1C73}">
      <dgm:prSet/>
      <dgm:spPr/>
      <dgm:t>
        <a:bodyPr/>
        <a:lstStyle/>
        <a:p>
          <a:endParaRPr lang="ru-RU"/>
        </a:p>
      </dgm:t>
    </dgm:pt>
    <dgm:pt modelId="{FF6F56D3-46CC-4B47-93D8-31CF3F5F98F4}" type="sibTrans" cxnId="{00A15B50-3777-4650-83EA-F8BFDEAC1C73}">
      <dgm:prSet/>
      <dgm:spPr/>
      <dgm:t>
        <a:bodyPr/>
        <a:lstStyle/>
        <a:p>
          <a:endParaRPr lang="ru-RU"/>
        </a:p>
      </dgm:t>
    </dgm:pt>
    <dgm:pt modelId="{89194ACC-086F-4347-8848-482528FC1E5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проекта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0E24C-6385-413B-8A14-048ACB83B7CA}" type="parTrans" cxnId="{5A79FFED-13FE-405F-B9D7-4CF583C9A134}">
      <dgm:prSet/>
      <dgm:spPr/>
      <dgm:t>
        <a:bodyPr/>
        <a:lstStyle/>
        <a:p>
          <a:endParaRPr lang="ru-RU"/>
        </a:p>
      </dgm:t>
    </dgm:pt>
    <dgm:pt modelId="{3D08E854-2217-4532-B769-B7FF6880BB29}" type="sibTrans" cxnId="{5A79FFED-13FE-405F-B9D7-4CF583C9A134}">
      <dgm:prSet/>
      <dgm:spPr/>
      <dgm:t>
        <a:bodyPr/>
        <a:lstStyle/>
        <a:p>
          <a:endParaRPr lang="ru-RU"/>
        </a:p>
      </dgm:t>
    </dgm:pt>
    <dgm:pt modelId="{F483A801-23F4-4133-A35C-9268C43E384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условий для создания системы выявления и поддержки одарённых детей;</a:t>
          </a:r>
          <a:endParaRPr lang="ru-RU" sz="2000" dirty="0">
            <a:solidFill>
              <a:schemeClr val="accent4">
                <a:lumMod val="75000"/>
              </a:schemeClr>
            </a:solidFill>
          </a:endParaRPr>
        </a:p>
      </dgm:t>
    </dgm:pt>
    <dgm:pt modelId="{8E59DBDF-C81F-445C-82F2-13ED22372E5D}" type="parTrans" cxnId="{B4946BCD-8EC1-43C3-A5D9-F86BC68DC989}">
      <dgm:prSet/>
      <dgm:spPr/>
      <dgm:t>
        <a:bodyPr/>
        <a:lstStyle/>
        <a:p>
          <a:endParaRPr lang="ru-RU"/>
        </a:p>
      </dgm:t>
    </dgm:pt>
    <dgm:pt modelId="{944D4D86-1618-4C11-877E-8DAF7B3334E3}" type="sibTrans" cxnId="{B4946BCD-8EC1-43C3-A5D9-F86BC68DC989}">
      <dgm:prSet/>
      <dgm:spPr/>
      <dgm:t>
        <a:bodyPr/>
        <a:lstStyle/>
        <a:p>
          <a:endParaRPr lang="ru-RU"/>
        </a:p>
      </dgm:t>
    </dgm:pt>
    <dgm:pt modelId="{274E3330-B3FD-499C-B71F-3B2893078B4C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 и реализация образовательных программ для детей с опережающим развитием;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47055F-6903-46D9-9B48-599EDAA70E48}" type="parTrans" cxnId="{701AC2D6-ABCA-4387-BD9B-CEEA2924AB38}">
      <dgm:prSet/>
      <dgm:spPr/>
      <dgm:t>
        <a:bodyPr/>
        <a:lstStyle/>
        <a:p>
          <a:endParaRPr lang="ru-RU"/>
        </a:p>
      </dgm:t>
    </dgm:pt>
    <dgm:pt modelId="{E3BD7660-DB74-4DF4-9CB7-2E4BEFA660E9}" type="sibTrans" cxnId="{701AC2D6-ABCA-4387-BD9B-CEEA2924AB38}">
      <dgm:prSet/>
      <dgm:spPr/>
      <dgm:t>
        <a:bodyPr/>
        <a:lstStyle/>
        <a:p>
          <a:endParaRPr lang="ru-RU"/>
        </a:p>
      </dgm:t>
    </dgm:pt>
    <dgm:pt modelId="{F1EC4905-D25F-43F3-A512-9B8F24E7FBAD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Укрепление материально-технической базы учреждений образования в рамках реализации региональных целевых программ;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D5BD4F1-E7B3-4B1D-B66C-FE35C0B9400E}" type="parTrans" cxnId="{122310CE-9370-484A-8456-96E950ACACA2}">
      <dgm:prSet/>
      <dgm:spPr/>
      <dgm:t>
        <a:bodyPr/>
        <a:lstStyle/>
        <a:p>
          <a:endParaRPr lang="ru-RU"/>
        </a:p>
      </dgm:t>
    </dgm:pt>
    <dgm:pt modelId="{F01D8D92-3C45-4881-BE0A-D6AD4F8AA2FF}" type="sibTrans" cxnId="{122310CE-9370-484A-8456-96E950ACACA2}">
      <dgm:prSet/>
      <dgm:spPr/>
      <dgm:t>
        <a:bodyPr/>
        <a:lstStyle/>
        <a:p>
          <a:endParaRPr lang="ru-RU"/>
        </a:p>
      </dgm:t>
    </dgm:pt>
    <dgm:pt modelId="{19021CB6-4497-430E-9EDA-0805F70EA1E4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доступности  образовательных услуг для  одарённых детей вне зависимости от места жительства;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FF7191C-48D3-42EB-9A2F-2B1FDEEA1176}" type="parTrans" cxnId="{7A881726-18DA-445F-A982-EB3E26D4E79F}">
      <dgm:prSet/>
      <dgm:spPr/>
      <dgm:t>
        <a:bodyPr/>
        <a:lstStyle/>
        <a:p>
          <a:endParaRPr lang="ru-RU"/>
        </a:p>
      </dgm:t>
    </dgm:pt>
    <dgm:pt modelId="{C686402B-22B0-4A70-B028-9F5AFFE95B02}" type="sibTrans" cxnId="{7A881726-18DA-445F-A982-EB3E26D4E79F}">
      <dgm:prSet/>
      <dgm:spPr/>
      <dgm:t>
        <a:bodyPr/>
        <a:lstStyle/>
        <a:p>
          <a:endParaRPr lang="ru-RU"/>
        </a:p>
      </dgm:t>
    </dgm:pt>
    <dgm:pt modelId="{706D020F-9F11-4815-823B-C37CBF512870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Совершенствование системы подготовки, переподготовки и повышения квалификации педагогов, работающих с одарёнными детьми;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FE57CCD-542A-4E81-81EC-6D01617F7866}" type="parTrans" cxnId="{970E7D40-321D-4700-B28C-F016CD04DCA3}">
      <dgm:prSet/>
      <dgm:spPr/>
      <dgm:t>
        <a:bodyPr/>
        <a:lstStyle/>
        <a:p>
          <a:endParaRPr lang="ru-RU"/>
        </a:p>
      </dgm:t>
    </dgm:pt>
    <dgm:pt modelId="{5B2F73CB-47FC-48DB-A7AB-7C7943FE3CA9}" type="sibTrans" cxnId="{970E7D40-321D-4700-B28C-F016CD04DCA3}">
      <dgm:prSet/>
      <dgm:spPr/>
      <dgm:t>
        <a:bodyPr/>
        <a:lstStyle/>
        <a:p>
          <a:endParaRPr lang="ru-RU"/>
        </a:p>
      </dgm:t>
    </dgm:pt>
    <dgm:pt modelId="{827900E5-1D90-4E8F-BA50-9B6B7178B521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Подготовка и организация участия школьников  во Всероссийских и международных мероприятиях.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FA4D83-BE08-4B04-9E9B-F5199AE43F51}" type="parTrans" cxnId="{C0062B9B-59AB-479D-BD99-52A9A40513F4}">
      <dgm:prSet/>
      <dgm:spPr/>
      <dgm:t>
        <a:bodyPr/>
        <a:lstStyle/>
        <a:p>
          <a:endParaRPr lang="ru-RU"/>
        </a:p>
      </dgm:t>
    </dgm:pt>
    <dgm:pt modelId="{4BB0A54D-FA36-419E-B94E-2C43FDBB6834}" type="sibTrans" cxnId="{C0062B9B-59AB-479D-BD99-52A9A40513F4}">
      <dgm:prSet/>
      <dgm:spPr/>
      <dgm:t>
        <a:bodyPr/>
        <a:lstStyle/>
        <a:p>
          <a:endParaRPr lang="ru-RU"/>
        </a:p>
      </dgm:t>
    </dgm:pt>
    <dgm:pt modelId="{7104D96D-03FC-4C1C-8829-83746446ED1A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развития и поддержки одаренных детей</a:t>
          </a:r>
          <a:endParaRPr lang="ru-RU" sz="2000" b="0" dirty="0">
            <a:solidFill>
              <a:schemeClr val="accent4">
                <a:lumMod val="75000"/>
              </a:schemeClr>
            </a:solidFill>
          </a:endParaRPr>
        </a:p>
      </dgm:t>
    </dgm:pt>
    <dgm:pt modelId="{0F68B6B9-56FC-4754-AE80-3B8318C2E75E}" type="parTrans" cxnId="{C45CCF43-735D-443B-BC5F-9FC3376AFA39}">
      <dgm:prSet/>
      <dgm:spPr/>
      <dgm:t>
        <a:bodyPr/>
        <a:lstStyle/>
        <a:p>
          <a:endParaRPr lang="ru-RU"/>
        </a:p>
      </dgm:t>
    </dgm:pt>
    <dgm:pt modelId="{C72115A9-C03D-4FCE-9029-54D466FF24B5}" type="sibTrans" cxnId="{C45CCF43-735D-443B-BC5F-9FC3376AFA39}">
      <dgm:prSet/>
      <dgm:spPr/>
      <dgm:t>
        <a:bodyPr/>
        <a:lstStyle/>
        <a:p>
          <a:endParaRPr lang="ru-RU"/>
        </a:p>
      </dgm:t>
    </dgm:pt>
    <dgm:pt modelId="{BB537AA0-AC00-48C8-AFB9-67A7065337EA}" type="pres">
      <dgm:prSet presAssocID="{4003B2C4-F385-4CD2-B99A-6E8A7E6223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34C374-A3DD-4427-89C7-D816BAF13ABC}" type="pres">
      <dgm:prSet presAssocID="{3C2A59B5-021E-4BEE-9B35-6981B4864F29}" presName="parentText" presStyleLbl="node1" presStyleIdx="0" presStyleCnt="2" custScaleX="61960" custScaleY="70457" custLinFactNeighborX="-19020" custLinFactNeighborY="-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1C73E-D449-4E48-8151-82822C667127}" type="pres">
      <dgm:prSet presAssocID="{3C2A59B5-021E-4BEE-9B35-6981B4864F29}" presName="childText" presStyleLbl="revTx" presStyleIdx="0" presStyleCnt="2" custScaleY="89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F9DD5-3F0F-4CD7-87F4-DCFEB1FC27DF}" type="pres">
      <dgm:prSet presAssocID="{89194ACC-086F-4347-8848-482528FC1E53}" presName="parentText" presStyleLbl="node1" presStyleIdx="1" presStyleCnt="2" custScaleX="62034" custScaleY="68190" custLinFactNeighborX="-18624" custLinFactNeighborY="-7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A67D2-2B20-499F-A6F1-C2F6DBF2A524}" type="pres">
      <dgm:prSet presAssocID="{89194ACC-086F-4347-8848-482528FC1E53}" presName="childText" presStyleLbl="revTx" presStyleIdx="1" presStyleCnt="2" custScaleY="10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5CCF43-735D-443B-BC5F-9FC3376AFA39}" srcId="{3C2A59B5-021E-4BEE-9B35-6981B4864F29}" destId="{7104D96D-03FC-4C1C-8829-83746446ED1A}" srcOrd="1" destOrd="0" parTransId="{0F68B6B9-56FC-4754-AE80-3B8318C2E75E}" sibTransId="{C72115A9-C03D-4FCE-9029-54D466FF24B5}"/>
    <dgm:cxn modelId="{FE71FDEE-7839-4208-A136-9EEC64F349BC}" type="presOf" srcId="{89194ACC-086F-4347-8848-482528FC1E53}" destId="{D6EF9DD5-3F0F-4CD7-87F4-DCFEB1FC27DF}" srcOrd="0" destOrd="0" presId="urn:microsoft.com/office/officeart/2005/8/layout/vList2"/>
    <dgm:cxn modelId="{B4946BCD-8EC1-43C3-A5D9-F86BC68DC989}" srcId="{89194ACC-086F-4347-8848-482528FC1E53}" destId="{F483A801-23F4-4133-A35C-9268C43E3846}" srcOrd="0" destOrd="0" parTransId="{8E59DBDF-C81F-445C-82F2-13ED22372E5D}" sibTransId="{944D4D86-1618-4C11-877E-8DAF7B3334E3}"/>
    <dgm:cxn modelId="{080AFEEB-BDE4-44F6-B12D-97C01584E7B1}" type="presOf" srcId="{827900E5-1D90-4E8F-BA50-9B6B7178B521}" destId="{916A67D2-2B20-499F-A6F1-C2F6DBF2A524}" srcOrd="0" destOrd="5" presId="urn:microsoft.com/office/officeart/2005/8/layout/vList2"/>
    <dgm:cxn modelId="{4142ED59-17B8-4273-91A1-1D6049D16632}" type="presOf" srcId="{19021CB6-4497-430E-9EDA-0805F70EA1E4}" destId="{916A67D2-2B20-499F-A6F1-C2F6DBF2A524}" srcOrd="0" destOrd="3" presId="urn:microsoft.com/office/officeart/2005/8/layout/vList2"/>
    <dgm:cxn modelId="{5A79FFED-13FE-405F-B9D7-4CF583C9A134}" srcId="{4003B2C4-F385-4CD2-B99A-6E8A7E62231E}" destId="{89194ACC-086F-4347-8848-482528FC1E53}" srcOrd="1" destOrd="0" parTransId="{FFF0E24C-6385-413B-8A14-048ACB83B7CA}" sibTransId="{3D08E854-2217-4532-B769-B7FF6880BB29}"/>
    <dgm:cxn modelId="{C22E2926-3612-447D-B0F6-2AE743AFB2E9}" type="presOf" srcId="{F1EC4905-D25F-43F3-A512-9B8F24E7FBAD}" destId="{916A67D2-2B20-499F-A6F1-C2F6DBF2A524}" srcOrd="0" destOrd="2" presId="urn:microsoft.com/office/officeart/2005/8/layout/vList2"/>
    <dgm:cxn modelId="{20C16503-7FD0-48DF-9DCD-653BBFB63E26}" type="presOf" srcId="{CDCA7E9B-AA61-48C6-819A-90AE2F893DA1}" destId="{20B1C73E-D449-4E48-8151-82822C667127}" srcOrd="0" destOrd="0" presId="urn:microsoft.com/office/officeart/2005/8/layout/vList2"/>
    <dgm:cxn modelId="{7FB365DC-1011-4358-94E8-AD35F2FF18FC}" type="presOf" srcId="{F483A801-23F4-4133-A35C-9268C43E3846}" destId="{916A67D2-2B20-499F-A6F1-C2F6DBF2A524}" srcOrd="0" destOrd="0" presId="urn:microsoft.com/office/officeart/2005/8/layout/vList2"/>
    <dgm:cxn modelId="{C0062B9B-59AB-479D-BD99-52A9A40513F4}" srcId="{89194ACC-086F-4347-8848-482528FC1E53}" destId="{827900E5-1D90-4E8F-BA50-9B6B7178B521}" srcOrd="5" destOrd="0" parTransId="{C7FA4D83-BE08-4B04-9E9B-F5199AE43F51}" sibTransId="{4BB0A54D-FA36-419E-B94E-2C43FDBB6834}"/>
    <dgm:cxn modelId="{DDFAD103-41AD-4B5B-94E9-835760DEC710}" type="presOf" srcId="{4003B2C4-F385-4CD2-B99A-6E8A7E62231E}" destId="{BB537AA0-AC00-48C8-AFB9-67A7065337EA}" srcOrd="0" destOrd="0" presId="urn:microsoft.com/office/officeart/2005/8/layout/vList2"/>
    <dgm:cxn modelId="{701AC2D6-ABCA-4387-BD9B-CEEA2924AB38}" srcId="{89194ACC-086F-4347-8848-482528FC1E53}" destId="{274E3330-B3FD-499C-B71F-3B2893078B4C}" srcOrd="1" destOrd="0" parTransId="{E747055F-6903-46D9-9B48-599EDAA70E48}" sibTransId="{E3BD7660-DB74-4DF4-9CB7-2E4BEFA660E9}"/>
    <dgm:cxn modelId="{9BB498F7-DC0F-4357-AA2F-F8FEB42B38D0}" type="presOf" srcId="{274E3330-B3FD-499C-B71F-3B2893078B4C}" destId="{916A67D2-2B20-499F-A6F1-C2F6DBF2A524}" srcOrd="0" destOrd="1" presId="urn:microsoft.com/office/officeart/2005/8/layout/vList2"/>
    <dgm:cxn modelId="{00A15B50-3777-4650-83EA-F8BFDEAC1C73}" srcId="{3C2A59B5-021E-4BEE-9B35-6981B4864F29}" destId="{CDCA7E9B-AA61-48C6-819A-90AE2F893DA1}" srcOrd="0" destOrd="0" parTransId="{3E44E842-9A82-4903-9A27-D7D59F230EEE}" sibTransId="{FF6F56D3-46CC-4B47-93D8-31CF3F5F98F4}"/>
    <dgm:cxn modelId="{884EB22B-2427-42D3-B9F4-E5BDF559DC58}" srcId="{4003B2C4-F385-4CD2-B99A-6E8A7E62231E}" destId="{3C2A59B5-021E-4BEE-9B35-6981B4864F29}" srcOrd="0" destOrd="0" parTransId="{4231DE96-A69A-403F-9B31-C3BE4D94F746}" sibTransId="{FCB2AC39-7358-4A12-92B3-D7F62470373A}"/>
    <dgm:cxn modelId="{E5EB1365-7850-493B-9806-5C3F0793C389}" type="presOf" srcId="{706D020F-9F11-4815-823B-C37CBF512870}" destId="{916A67D2-2B20-499F-A6F1-C2F6DBF2A524}" srcOrd="0" destOrd="4" presId="urn:microsoft.com/office/officeart/2005/8/layout/vList2"/>
    <dgm:cxn modelId="{7A881726-18DA-445F-A982-EB3E26D4E79F}" srcId="{89194ACC-086F-4347-8848-482528FC1E53}" destId="{19021CB6-4497-430E-9EDA-0805F70EA1E4}" srcOrd="3" destOrd="0" parTransId="{4FF7191C-48D3-42EB-9A2F-2B1FDEEA1176}" sibTransId="{C686402B-22B0-4A70-B028-9F5AFFE95B02}"/>
    <dgm:cxn modelId="{04EB28C3-B833-45A6-9560-926859564CEA}" type="presOf" srcId="{3C2A59B5-021E-4BEE-9B35-6981B4864F29}" destId="{B634C374-A3DD-4427-89C7-D816BAF13ABC}" srcOrd="0" destOrd="0" presId="urn:microsoft.com/office/officeart/2005/8/layout/vList2"/>
    <dgm:cxn modelId="{970E7D40-321D-4700-B28C-F016CD04DCA3}" srcId="{89194ACC-086F-4347-8848-482528FC1E53}" destId="{706D020F-9F11-4815-823B-C37CBF512870}" srcOrd="4" destOrd="0" parTransId="{2FE57CCD-542A-4E81-81EC-6D01617F7866}" sibTransId="{5B2F73CB-47FC-48DB-A7AB-7C7943FE3CA9}"/>
    <dgm:cxn modelId="{122310CE-9370-484A-8456-96E950ACACA2}" srcId="{89194ACC-086F-4347-8848-482528FC1E53}" destId="{F1EC4905-D25F-43F3-A512-9B8F24E7FBAD}" srcOrd="2" destOrd="0" parTransId="{8D5BD4F1-E7B3-4B1D-B66C-FE35C0B9400E}" sibTransId="{F01D8D92-3C45-4881-BE0A-D6AD4F8AA2FF}"/>
    <dgm:cxn modelId="{D04F7C5A-05DA-4D45-89B7-FB1B9912F0B4}" type="presOf" srcId="{7104D96D-03FC-4C1C-8829-83746446ED1A}" destId="{20B1C73E-D449-4E48-8151-82822C667127}" srcOrd="0" destOrd="1" presId="urn:microsoft.com/office/officeart/2005/8/layout/vList2"/>
    <dgm:cxn modelId="{28258E6D-EFAE-48BB-BE2C-08B76C6BB21F}" type="presParOf" srcId="{BB537AA0-AC00-48C8-AFB9-67A7065337EA}" destId="{B634C374-A3DD-4427-89C7-D816BAF13ABC}" srcOrd="0" destOrd="0" presId="urn:microsoft.com/office/officeart/2005/8/layout/vList2"/>
    <dgm:cxn modelId="{73D3B20D-3FF9-47F5-8BF1-3066CECE4A5A}" type="presParOf" srcId="{BB537AA0-AC00-48C8-AFB9-67A7065337EA}" destId="{20B1C73E-D449-4E48-8151-82822C667127}" srcOrd="1" destOrd="0" presId="urn:microsoft.com/office/officeart/2005/8/layout/vList2"/>
    <dgm:cxn modelId="{AA9F5B82-E138-49B3-96D2-BE3984A7DED1}" type="presParOf" srcId="{BB537AA0-AC00-48C8-AFB9-67A7065337EA}" destId="{D6EF9DD5-3F0F-4CD7-87F4-DCFEB1FC27DF}" srcOrd="2" destOrd="0" presId="urn:microsoft.com/office/officeart/2005/8/layout/vList2"/>
    <dgm:cxn modelId="{FBFB9FB8-9FAC-490C-B5B5-3472B615715A}" type="presParOf" srcId="{BB537AA0-AC00-48C8-AFB9-67A7065337EA}" destId="{916A67D2-2B20-499F-A6F1-C2F6DBF2A5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4C374-A3DD-4427-89C7-D816BAF13ABC}">
      <dsp:nvSpPr>
        <dsp:cNvPr id="0" name=""/>
        <dsp:cNvSpPr/>
      </dsp:nvSpPr>
      <dsp:spPr>
        <a:xfrm>
          <a:off x="0" y="28365"/>
          <a:ext cx="5220090" cy="844131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проекта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7" y="69572"/>
        <a:ext cx="5137676" cy="761717"/>
      </dsp:txXfrm>
    </dsp:sp>
    <dsp:sp modelId="{20B1C73E-D449-4E48-8151-82822C667127}">
      <dsp:nvSpPr>
        <dsp:cNvPr id="0" name=""/>
        <dsp:cNvSpPr/>
      </dsp:nvSpPr>
      <dsp:spPr>
        <a:xfrm>
          <a:off x="0" y="873895"/>
          <a:ext cx="8424936" cy="946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Совершенствование системы выявления, </a:t>
          </a:r>
          <a:endParaRPr lang="ru-RU" sz="2000" b="0" kern="1200" dirty="0">
            <a:solidFill>
              <a:schemeClr val="accent4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развития и поддержки одаренных детей</a:t>
          </a:r>
          <a:endParaRPr lang="ru-RU" sz="2000" b="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873895"/>
        <a:ext cx="8424936" cy="946055"/>
      </dsp:txXfrm>
    </dsp:sp>
    <dsp:sp modelId="{D6EF9DD5-3F0F-4CD7-87F4-DCFEB1FC27DF}">
      <dsp:nvSpPr>
        <dsp:cNvPr id="0" name=""/>
        <dsp:cNvSpPr/>
      </dsp:nvSpPr>
      <dsp:spPr>
        <a:xfrm>
          <a:off x="30245" y="1544175"/>
          <a:ext cx="5226324" cy="816970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проекта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26" y="1584056"/>
        <a:ext cx="5146562" cy="737208"/>
      </dsp:txXfrm>
    </dsp:sp>
    <dsp:sp modelId="{916A67D2-2B20-499F-A6F1-C2F6DBF2A524}">
      <dsp:nvSpPr>
        <dsp:cNvPr id="0" name=""/>
        <dsp:cNvSpPr/>
      </dsp:nvSpPr>
      <dsp:spPr>
        <a:xfrm>
          <a:off x="0" y="2636921"/>
          <a:ext cx="8424936" cy="400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условий для создания системы выявления и поддержки одарённых детей;</a:t>
          </a:r>
          <a:endParaRPr lang="ru-RU" sz="2000" kern="1200" dirty="0">
            <a:solidFill>
              <a:schemeClr val="accent4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 и реализация образовательных программ для детей с опережающим развитием;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Укрепление материально-технической базы учреждений образования в рамках реализации региональных целевых программ;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доступности  образовательных услуг для  одарённых детей вне зависимости от места жительства;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Совершенствование системы подготовки, переподготовки и повышения квалификации педагогов, работающих с одарёнными детьми;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Подготовка и организация участия школьников  во Всероссийских и международных мероприятиях.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36921"/>
        <a:ext cx="8424936" cy="400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E58E-2DDF-456A-BC7B-EF692E8B8BC8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067F-8D7D-46DE-A019-0E94043B8C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01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5532-CF46-4C28-9BD3-9512877FC836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0ABE-2DE0-4025-9D0A-7DBA3C073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25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4A92-5CA0-4789-8527-5815AD5C3819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FF85-683B-4892-B67D-20ABCAF96A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7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CE32-EC47-4612-94A5-E03275493198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CAB6-FA20-4722-B264-7220D53933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4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4DBE-A1A5-4E3F-9D73-B47F953FB107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4585-FFDA-404B-ADE1-24F4853561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514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D737-1F50-45E8-A106-01B6771D97EB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5D5D-0398-4834-8D9B-5D2E2543CD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89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BCEB-7140-4410-B6F2-B81BBE9D7C32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CCA7-DC70-4D10-81FE-703699F414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789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764F-5DE8-462F-AA02-8F243D2B6CAC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93CF-39BF-42D8-83DC-3705D324D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46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B254-8EEC-4EDE-BE31-BE0F6747D4C1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A5F4-46E4-49A9-B83C-60C3E8606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77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6492-64BC-4BFD-B4F6-8C4E690E9549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C39C-F019-4DAC-B0B5-005EA053CC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52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2B67-1288-48EB-865A-DD795E501FFA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5364-F219-4E73-BA79-5F12067FA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4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B293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51E7EC-365A-430A-8C5E-7F4DD1973579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BCB37D"/>
                </a:solidFill>
              </a:defRPr>
            </a:lvl1pPr>
          </a:lstStyle>
          <a:p>
            <a:pPr>
              <a:defRPr/>
            </a:pPr>
            <a:fld id="{E1A7C5B4-157A-4BFD-8A70-5379EA026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79" r:id="rId2"/>
    <p:sldLayoutId id="2147483988" r:id="rId3"/>
    <p:sldLayoutId id="2147483980" r:id="rId4"/>
    <p:sldLayoutId id="2147483981" r:id="rId5"/>
    <p:sldLayoutId id="2147483982" r:id="rId6"/>
    <p:sldLayoutId id="2147483983" r:id="rId7"/>
    <p:sldLayoutId id="2147483989" r:id="rId8"/>
    <p:sldLayoutId id="2147483984" r:id="rId9"/>
    <p:sldLayoutId id="2147483985" r:id="rId10"/>
    <p:sldLayoutId id="21474839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65475"/>
            <a:ext cx="36353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64704"/>
            <a:ext cx="6912768" cy="3619773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Проект: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«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Одаренные дети –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будущее России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17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0"/>
          <a:ext cx="84249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0447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8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-33338"/>
            <a:ext cx="12604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"/>
            <a:ext cx="6477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24"/>
          <p:cNvSpPr>
            <a:spLocks noChangeArrowheads="1"/>
          </p:cNvSpPr>
          <p:nvPr/>
        </p:nvSpPr>
        <p:spPr bwMode="auto">
          <a:xfrm>
            <a:off x="6262688" y="1552575"/>
            <a:ext cx="1008062" cy="1079500"/>
          </a:xfrm>
          <a:prstGeom prst="downArrow">
            <a:avLst>
              <a:gd name="adj1" fmla="val 50000"/>
              <a:gd name="adj2" fmla="val 26772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172" name="AutoShape 24"/>
          <p:cNvSpPr>
            <a:spLocks noChangeArrowheads="1"/>
          </p:cNvSpPr>
          <p:nvPr/>
        </p:nvSpPr>
        <p:spPr bwMode="auto">
          <a:xfrm>
            <a:off x="1709738" y="1511300"/>
            <a:ext cx="1009650" cy="1079500"/>
          </a:xfrm>
          <a:prstGeom prst="downArrow">
            <a:avLst>
              <a:gd name="adj1" fmla="val 50000"/>
              <a:gd name="adj2" fmla="val 2673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579438"/>
            <a:ext cx="7056438" cy="4699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Направления реализации проекта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175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4" name="AutoShape 25"/>
          <p:cNvSpPr>
            <a:spLocks noChangeArrowheads="1"/>
          </p:cNvSpPr>
          <p:nvPr/>
        </p:nvSpPr>
        <p:spPr bwMode="auto">
          <a:xfrm>
            <a:off x="476250" y="1317625"/>
            <a:ext cx="3714750" cy="792163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творческой индивидуальности ребёнка</a:t>
            </a:r>
          </a:p>
        </p:txBody>
      </p:sp>
      <p:sp>
        <p:nvSpPr>
          <p:cNvPr id="7176" name="AutoShape 26"/>
          <p:cNvSpPr>
            <a:spLocks noChangeArrowheads="1"/>
          </p:cNvSpPr>
          <p:nvPr/>
        </p:nvSpPr>
        <p:spPr bwMode="auto">
          <a:xfrm>
            <a:off x="4284663" y="1317625"/>
            <a:ext cx="4608512" cy="827088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системы поддержки одарённых детей</a:t>
            </a: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476249" y="2620962"/>
            <a:ext cx="3714750" cy="739299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6350" algn="ctr">
            <a:solidFill>
              <a:srgbClr val="99CCFF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Грамотное психолого-педагогическое сопровождение  развития одарённых детей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457200" y="3579337"/>
            <a:ext cx="3733799" cy="1060711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6350" algn="ctr">
            <a:solidFill>
              <a:srgbClr val="99CCFF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rtl="1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Выстраивание индивидуального образовательного «маршрута» ребёнка с учётом специфики его творческой и индивидуальной одарённости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466724" y="4774773"/>
            <a:ext cx="3714750" cy="667176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6350" algn="ctr">
            <a:solidFill>
              <a:srgbClr val="99CCFF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rtl="1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Определение личных параметров успеха каждого ребёнка</a:t>
            </a: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457200" y="5661024"/>
            <a:ext cx="3714750" cy="867889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6350" algn="ctr">
            <a:solidFill>
              <a:srgbClr val="99CCFF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rtl="1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Включение  ребёнка в систему массовых мероприятий, направленных на раскрытие его творческого потенциала</a:t>
            </a: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4483995" y="2639471"/>
            <a:ext cx="4286250" cy="895797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6350" algn="ctr">
            <a:solidFill>
              <a:srgbClr val="99CCFF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rtl="1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региональных проектов и мероприятий в рамках организации межведомственного взаимодействия, и взаимодействия с ведущими научными школами России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4483995" y="3669992"/>
            <a:ext cx="4286250" cy="970057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6350" algn="ctr">
            <a:solidFill>
              <a:srgbClr val="99CCFF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rtl="1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образовательных учреждений, работающих с одарёнными детьми рамках реализации региональных целевых программ</a:t>
            </a:r>
          </a:p>
        </p:txBody>
      </p: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4500563" y="4774773"/>
            <a:ext cx="4286250" cy="667177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6350" algn="ctr">
            <a:solidFill>
              <a:srgbClr val="99CCFF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rtl="1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взаимодействия школы и семьи в организации сопровождения развития одарённости детей</a:t>
            </a: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4500563" y="5661025"/>
            <a:ext cx="4286250" cy="867889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6350" algn="ctr">
            <a:solidFill>
              <a:srgbClr val="99CCFF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rtl="1" eaLnBrk="1" hangingPunct="1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Своевременное информирование учащихся и творческих коллективов о проведении Всероссийских и международных открытых конкурсов, фестивалей, соревнований, олимпиад</a:t>
            </a:r>
          </a:p>
        </p:txBody>
      </p:sp>
      <p:pic>
        <p:nvPicPr>
          <p:cNvPr id="7201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-49213"/>
            <a:ext cx="1949451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075613" cy="100965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Муниципального этапа Всероссийской олимпиады школьников  </a:t>
            </a:r>
          </a:p>
        </p:txBody>
      </p:sp>
      <p:pic>
        <p:nvPicPr>
          <p:cNvPr id="8195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288" y="4191000"/>
            <a:ext cx="3748087" cy="2433638"/>
          </a:xfrm>
        </p:spPr>
      </p:pic>
      <p:pic>
        <p:nvPicPr>
          <p:cNvPr id="8196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412875"/>
            <a:ext cx="319246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9100"/>
            <a:ext cx="319246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395288" y="1246188"/>
            <a:ext cx="47625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2015-2016 учебном году учащиеся нашей школы заняли 23 призовых места на районном этапе Всероссийской олимпиады школьников. Трое из них стали победителями: ученик 9 класса Пивоваров Дмитрий по русскому языку; ученица 9 класса Болотникова Валентина по географии, ученик 10 класса Сухов Владимир – по географии.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4292600"/>
            <a:ext cx="2160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4448175"/>
            <a:ext cx="11080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319088" y="84138"/>
            <a:ext cx="61928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</a:t>
            </a:r>
          </a:p>
          <a:p>
            <a:pPr algn="ctr"/>
            <a:r>
              <a:rPr lang="ru-RU" altLang="ru-RU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«Старт в науку»</a:t>
            </a:r>
          </a:p>
        </p:txBody>
      </p:sp>
      <p:pic>
        <p:nvPicPr>
          <p:cNvPr id="922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509963"/>
            <a:ext cx="5932487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179388" y="1038225"/>
            <a:ext cx="802322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dirty="0" smtClean="0"/>
              <a:t> </a:t>
            </a:r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развития культуры и навыков проектной и исследовательской деятельности учащихся, выявления интеллектуального потенциала, создания условий для самореализации учащихся школы средствами учебно-исследовательской, творческой и научной деятельности в школе проходит конкурс научно-исследовательских и творческих работ учащихся «СТАРТ В НАУКУ».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201988"/>
            <a:ext cx="38719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4841875"/>
            <a:ext cx="21605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757488"/>
            <a:ext cx="24590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244475"/>
            <a:ext cx="164623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6013" y="25400"/>
            <a:ext cx="5964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Шахматная школа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825" y="879475"/>
            <a:ext cx="640873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r>
              <a:rPr lang="ru-RU" sz="2000" dirty="0">
                <a:solidFill>
                  <a:srgbClr val="934B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МОУ СОШ №1 г. Белинского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ежегодно принимают участие в районных и областных соревнованиях по шахматам и занимают призовые места. В декабре 2016 года команда нашей школы  стала победителем в старшей возрастной группе и заняла 2 место в младшей возрастной группе.  </a:t>
            </a:r>
          </a:p>
        </p:txBody>
      </p:sp>
      <p:pic>
        <p:nvPicPr>
          <p:cNvPr id="10248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359275"/>
            <a:ext cx="230028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5657056" cy="1124744"/>
          </a:xfrm>
        </p:spPr>
        <p:txBody>
          <a:bodyPr/>
          <a:lstStyle/>
          <a:p>
            <a:pPr lvl="0">
              <a:defRPr/>
            </a:pPr>
            <a:r>
              <a:rPr lang="ru-RU" sz="4000" b="1" dirty="0" smtClean="0">
                <a:solidFill>
                  <a:srgbClr val="C000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 в школе</a:t>
            </a:r>
            <a:endParaRPr lang="ru-RU" sz="4000" b="1" dirty="0">
              <a:solidFill>
                <a:srgbClr val="C00000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65624"/>
            <a:ext cx="3452451" cy="203296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0" y="3148474"/>
            <a:ext cx="1428750" cy="1121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89567"/>
            <a:ext cx="2711818" cy="2031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93" y="197661"/>
            <a:ext cx="1428750" cy="1069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77" y="1681740"/>
            <a:ext cx="1428750" cy="1070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8" y="2239985"/>
            <a:ext cx="3308473" cy="20586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" y="4638417"/>
            <a:ext cx="2927194" cy="2082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t="4569"/>
          <a:stretch/>
        </p:blipFill>
        <p:spPr>
          <a:xfrm>
            <a:off x="3200400" y="4689566"/>
            <a:ext cx="2827245" cy="20316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413" y="1124744"/>
            <a:ext cx="748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нашей школы принимают участие в различных соревнованиях и занимают призовые места.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5904656" cy="381642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детьми знаний в области искусства, развитие их эстетических чувств и художественно—творческих способностей помогает им глубже познать окружающий мир. Музыка — это могучее средство воспитания. Она оказывает глубокое влияние на человека, на его переживания, чувства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настроение.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помогает лучше понять жизненные явления и пробуждает в человеке лучшие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 помогает бороться с грубостью, некультурностью, она окрашивает чувства детей в более светлый и жизнерадостный тон.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" y="4524476"/>
            <a:ext cx="2846808" cy="2133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945"/>
            <a:ext cx="2512945" cy="1883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01559"/>
            <a:ext cx="2880320" cy="2156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2512945" cy="1863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30" y="4536078"/>
            <a:ext cx="2867300" cy="214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15888"/>
            <a:ext cx="268763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048375" cy="1584325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 Roma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конкурсах и олимпиадах – залог успеха учеников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 Roma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4968875"/>
            <a:ext cx="2741811" cy="1667821"/>
          </a:xfrm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68875"/>
            <a:ext cx="27209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968875"/>
            <a:ext cx="24511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298253" y="1920827"/>
            <a:ext cx="7848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solidFill>
                  <a:srgbClr val="29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успешного обучения в школе – это развитие и активное использование учениками своих творческих способностей. </a:t>
            </a:r>
            <a:r>
              <a:rPr lang="ru-RU" altLang="ru-RU" sz="2000">
                <a:solidFill>
                  <a:srgbClr val="29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нашей школы принимают активное участие в конкурсах, олимпиадах, фестивалях, викторинах, научно-практических конференциях.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solidFill>
                  <a:srgbClr val="29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Творческие и исследовательские конкурсы бесспорно формируют активную, самостоятельную и инициативную позицию школьника, который может сказать про себя : «Я знаю, для чего познаю мир, я могу применять свои знания, я умею добывать новые знания».</a:t>
            </a:r>
            <a:endParaRPr lang="ru-RU" altLang="ru-RU" sz="2000" dirty="0">
              <a:solidFill>
                <a:srgbClr val="291E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545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Garamond</vt:lpstr>
      <vt:lpstr>Time Roman</vt:lpstr>
      <vt:lpstr>Times New Roman</vt:lpstr>
      <vt:lpstr>Wingdings 2</vt:lpstr>
      <vt:lpstr>Тема1</vt:lpstr>
      <vt:lpstr>Презентация PowerPoint</vt:lpstr>
      <vt:lpstr>Презентация PowerPoint</vt:lpstr>
      <vt:lpstr>Направления реализации проекта </vt:lpstr>
      <vt:lpstr>Победители и призеры Муниципального этапа Всероссийской олимпиады школьников  </vt:lpstr>
      <vt:lpstr>Презентация PowerPoint</vt:lpstr>
      <vt:lpstr>Презентация PowerPoint</vt:lpstr>
      <vt:lpstr>Спорт в школе</vt:lpstr>
      <vt:lpstr>Приобретение детьми знаний в области искусства, развитие их эстетических чувств и художественно—творческих способностей помогает им глубже познать окружающий мир. Музыка — это могучее средство воспитания. Она оказывает глубокое влияние на человека, на его переживания, чувства и настроение. Она помогает лучше понять жизненные явления и пробуждает в человеке лучшие качества. Музыка помогает бороться с грубостью, некультурностью, она окрашивает чувства детей в более светлый и жизнерадостный тон.  </vt:lpstr>
      <vt:lpstr>Участие в конкурсах и олимпиадах – залог успеха учеников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Татьяна</cp:lastModifiedBy>
  <cp:revision>73</cp:revision>
  <dcterms:created xsi:type="dcterms:W3CDTF">2012-08-17T15:16:29Z</dcterms:created>
  <dcterms:modified xsi:type="dcterms:W3CDTF">2016-12-19T09:21:33Z</dcterms:modified>
</cp:coreProperties>
</file>